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2" d="100"/>
          <a:sy n="52" d="100"/>
        </p:scale>
        <p:origin x="-96" y="-13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E203EE-28EC-4671-80D5-0B04370D8E62}" type="datetimeFigureOut">
              <a:rPr lang="en-US" smtClean="0"/>
              <a:pPr/>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2632957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E203EE-28EC-4671-80D5-0B04370D8E62}" type="datetimeFigureOut">
              <a:rPr lang="en-US" smtClean="0"/>
              <a:pPr/>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16310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E203EE-28EC-4671-80D5-0B04370D8E62}" type="datetimeFigureOut">
              <a:rPr lang="en-US" smtClean="0"/>
              <a:pPr/>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3105342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E203EE-28EC-4671-80D5-0B04370D8E62}" type="datetimeFigureOut">
              <a:rPr lang="en-US" smtClean="0"/>
              <a:pPr/>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293589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E203EE-28EC-4671-80D5-0B04370D8E62}" type="datetimeFigureOut">
              <a:rPr lang="en-US" smtClean="0"/>
              <a:pPr/>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1105556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E203EE-28EC-4671-80D5-0B04370D8E62}" type="datetimeFigureOut">
              <a:rPr lang="en-US" smtClean="0"/>
              <a:pPr/>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4233082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E203EE-28EC-4671-80D5-0B04370D8E62}" type="datetimeFigureOut">
              <a:rPr lang="en-US" smtClean="0"/>
              <a:pPr/>
              <a:t>5/26/2017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2854685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E203EE-28EC-4671-80D5-0B04370D8E62}" type="datetimeFigureOut">
              <a:rPr lang="en-US" smtClean="0"/>
              <a:pPr/>
              <a:t>5/26/2017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4197810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E203EE-28EC-4671-80D5-0B04370D8E62}" type="datetimeFigureOut">
              <a:rPr lang="en-US" smtClean="0"/>
              <a:pPr/>
              <a:t>5/26/2017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3107814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E203EE-28EC-4671-80D5-0B04370D8E62}" type="datetimeFigureOut">
              <a:rPr lang="en-US" smtClean="0"/>
              <a:pPr/>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837096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E203EE-28EC-4671-80D5-0B04370D8E62}" type="datetimeFigureOut">
              <a:rPr lang="en-US" smtClean="0"/>
              <a:pPr/>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3477707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E203EE-28EC-4671-80D5-0B04370D8E62}" type="datetimeFigureOut">
              <a:rPr lang="en-US" smtClean="0"/>
              <a:pPr/>
              <a:t>5/26/2017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A6E1E9-3CC5-42A5-A618-E63503D2A8F6}" type="slidenum">
              <a:rPr lang="en-US" smtClean="0"/>
              <a:pPr/>
              <a:t>‹#›</a:t>
            </a:fld>
            <a:endParaRPr lang="en-US"/>
          </a:p>
        </p:txBody>
      </p:sp>
    </p:spTree>
    <p:extLst>
      <p:ext uri="{BB962C8B-B14F-4D97-AF65-F5344CB8AC3E}">
        <p14:creationId xmlns:p14="http://schemas.microsoft.com/office/powerpoint/2010/main" xmlns="" val="2105789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Hints and Tricks </a:t>
            </a:r>
            <a:br>
              <a:rPr lang="en-US" dirty="0" smtClean="0"/>
            </a:br>
            <a:r>
              <a:rPr lang="en-US" dirty="0" smtClean="0"/>
              <a:t>Density Lab</a:t>
            </a:r>
            <a:endParaRPr lang="en-US" dirty="0"/>
          </a:p>
        </p:txBody>
      </p:sp>
      <p:sp>
        <p:nvSpPr>
          <p:cNvPr id="3" name="Subtitle 2"/>
          <p:cNvSpPr>
            <a:spLocks noGrp="1"/>
          </p:cNvSpPr>
          <p:nvPr>
            <p:ph type="subTitle" idx="1"/>
          </p:nvPr>
        </p:nvSpPr>
        <p:spPr/>
        <p:txBody>
          <a:bodyPr/>
          <a:lstStyle/>
          <a:p>
            <a:r>
              <a:rPr lang="en-US" dirty="0" smtClean="0"/>
              <a:t>World Campus Chemistry 101 </a:t>
            </a:r>
          </a:p>
        </p:txBody>
      </p:sp>
    </p:spTree>
    <p:extLst>
      <p:ext uri="{BB962C8B-B14F-4D97-AF65-F5344CB8AC3E}">
        <p14:creationId xmlns:p14="http://schemas.microsoft.com/office/powerpoint/2010/main" xmlns="" val="3552845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n 8"/>
          <p:cNvSpPr/>
          <p:nvPr/>
        </p:nvSpPr>
        <p:spPr>
          <a:xfrm>
            <a:off x="7239000" y="3728085"/>
            <a:ext cx="1676400" cy="1758315"/>
          </a:xfrm>
          <a:prstGeom prst="can">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792162"/>
          </a:xfrm>
        </p:spPr>
        <p:txBody>
          <a:bodyPr>
            <a:normAutofit/>
          </a:bodyPr>
          <a:lstStyle/>
          <a:p>
            <a:r>
              <a:rPr lang="en-US" sz="3600" dirty="0" smtClean="0"/>
              <a:t>Measuring Density by Water Displacement</a:t>
            </a:r>
            <a:endParaRPr lang="en-US" sz="3600" dirty="0"/>
          </a:p>
        </p:txBody>
      </p:sp>
      <p:sp>
        <p:nvSpPr>
          <p:cNvPr id="3" name="Content Placeholder 2"/>
          <p:cNvSpPr>
            <a:spLocks noGrp="1"/>
          </p:cNvSpPr>
          <p:nvPr>
            <p:ph idx="1"/>
          </p:nvPr>
        </p:nvSpPr>
        <p:spPr>
          <a:xfrm>
            <a:off x="462742" y="838200"/>
            <a:ext cx="8229600" cy="2590800"/>
          </a:xfrm>
        </p:spPr>
        <p:txBody>
          <a:bodyPr>
            <a:normAutofit fontScale="92500" lnSpcReduction="10000"/>
          </a:bodyPr>
          <a:lstStyle/>
          <a:p>
            <a:r>
              <a:rPr lang="en-US" sz="2400" dirty="0" smtClean="0"/>
              <a:t>Volume is the amount of space an object occupies</a:t>
            </a:r>
          </a:p>
          <a:p>
            <a:r>
              <a:rPr lang="en-US" sz="2400" dirty="0" smtClean="0"/>
              <a:t>For an irregularly shaped object, like a screw, paperclip, key, etc. it is difficult to measure volume compared to a cube or sphere.</a:t>
            </a:r>
          </a:p>
          <a:p>
            <a:r>
              <a:rPr lang="en-US" sz="2400" dirty="0" smtClean="0"/>
              <a:t>Putting the object in a known volume of liquid and measuring the change will give you the volume of your object of interest</a:t>
            </a:r>
          </a:p>
          <a:p>
            <a:r>
              <a:rPr lang="en-US" sz="2400" dirty="0" smtClean="0"/>
              <a:t>You can then use the mass of the object and your calculated volume to find density.</a:t>
            </a:r>
            <a:endParaRPr lang="en-US" sz="2400" dirty="0"/>
          </a:p>
        </p:txBody>
      </p:sp>
      <p:pic>
        <p:nvPicPr>
          <p:cNvPr id="1026" name="Picture 2" descr="C:\Users\Owner\AppData\Local\Microsoft\Windows\Temporary Internet Files\Content.IE5\WYQV1BKA\MC900433903[1].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33400" y="4219575"/>
            <a:ext cx="1188720" cy="118872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Can 3"/>
          <p:cNvSpPr/>
          <p:nvPr/>
        </p:nvSpPr>
        <p:spPr>
          <a:xfrm>
            <a:off x="1828800" y="4147705"/>
            <a:ext cx="1676400" cy="1352550"/>
          </a:xfrm>
          <a:prstGeom prst="can">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an 6"/>
          <p:cNvSpPr/>
          <p:nvPr/>
        </p:nvSpPr>
        <p:spPr>
          <a:xfrm>
            <a:off x="1828800" y="3614305"/>
            <a:ext cx="1676400" cy="819150"/>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pic>
        <p:nvPicPr>
          <p:cNvPr id="8" name="Picture 2" descr="C:\Users\Owner\AppData\Local\Microsoft\Windows\Temporary Internet Files\Content.IE5\WYQV1BKA\MC900433903[1].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496695" y="4225810"/>
            <a:ext cx="1188720" cy="1188720"/>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Can 9"/>
          <p:cNvSpPr/>
          <p:nvPr/>
        </p:nvSpPr>
        <p:spPr>
          <a:xfrm>
            <a:off x="7239000" y="3600450"/>
            <a:ext cx="1676400" cy="533400"/>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2" name="TextBox 11"/>
          <p:cNvSpPr txBox="1"/>
          <p:nvPr/>
        </p:nvSpPr>
        <p:spPr>
          <a:xfrm>
            <a:off x="1295400" y="5791200"/>
            <a:ext cx="7564828" cy="369332"/>
          </a:xfrm>
          <a:prstGeom prst="rect">
            <a:avLst/>
          </a:prstGeom>
          <a:noFill/>
        </p:spPr>
        <p:txBody>
          <a:bodyPr wrap="none" rtlCol="0">
            <a:spAutoFit/>
          </a:bodyPr>
          <a:lstStyle/>
          <a:p>
            <a:r>
              <a:rPr lang="en-US" b="1" dirty="0" smtClean="0">
                <a:solidFill>
                  <a:srgbClr val="FF0000"/>
                </a:solidFill>
              </a:rPr>
              <a:t>(Volume of liquid AND object) – (Volume of liquid alone) = (Volume of object)</a:t>
            </a:r>
          </a:p>
        </p:txBody>
      </p:sp>
      <p:cxnSp>
        <p:nvCxnSpPr>
          <p:cNvPr id="14" name="Straight Arrow Connector 13"/>
          <p:cNvCxnSpPr/>
          <p:nvPr/>
        </p:nvCxnSpPr>
        <p:spPr>
          <a:xfrm flipV="1">
            <a:off x="3276600" y="4118647"/>
            <a:ext cx="3962400" cy="1672553"/>
          </a:xfrm>
          <a:prstGeom prst="straightConnector1">
            <a:avLst/>
          </a:prstGeom>
          <a:ln w="7620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flipV="1">
            <a:off x="3505200" y="4433455"/>
            <a:ext cx="1905000" cy="1357745"/>
          </a:xfrm>
          <a:prstGeom prst="straightConnector1">
            <a:avLst/>
          </a:prstGeom>
          <a:ln w="76200">
            <a:prstDash val="sysDash"/>
            <a:tailEnd type="arrow"/>
          </a:ln>
        </p:spPr>
        <p:style>
          <a:lnRef idx="1">
            <a:schemeClr val="accent3"/>
          </a:lnRef>
          <a:fillRef idx="0">
            <a:schemeClr val="accent3"/>
          </a:fillRef>
          <a:effectRef idx="0">
            <a:schemeClr val="accent3"/>
          </a:effectRef>
          <a:fontRef idx="minor">
            <a:schemeClr val="tx1"/>
          </a:fontRef>
        </p:style>
      </p:cxnSp>
      <p:sp>
        <p:nvSpPr>
          <p:cNvPr id="17" name="TextBox 16"/>
          <p:cNvSpPr txBox="1"/>
          <p:nvPr/>
        </p:nvSpPr>
        <p:spPr>
          <a:xfrm>
            <a:off x="3771900" y="3865419"/>
            <a:ext cx="2971800" cy="646331"/>
          </a:xfrm>
          <a:prstGeom prst="rect">
            <a:avLst/>
          </a:prstGeom>
          <a:noFill/>
        </p:spPr>
        <p:txBody>
          <a:bodyPr wrap="square" rtlCol="0">
            <a:spAutoFit/>
          </a:bodyPr>
          <a:lstStyle/>
          <a:p>
            <a:r>
              <a:rPr lang="en-US" dirty="0" smtClean="0"/>
              <a:t>Place object into known volume of water</a:t>
            </a:r>
            <a:endParaRPr lang="en-US" dirty="0"/>
          </a:p>
        </p:txBody>
      </p:sp>
      <p:cxnSp>
        <p:nvCxnSpPr>
          <p:cNvPr id="19" name="Straight Arrow Connector 18"/>
          <p:cNvCxnSpPr/>
          <p:nvPr/>
        </p:nvCxnSpPr>
        <p:spPr>
          <a:xfrm>
            <a:off x="3771900" y="3728085"/>
            <a:ext cx="2971800" cy="0"/>
          </a:xfrm>
          <a:prstGeom prst="straightConnector1">
            <a:avLst/>
          </a:prstGeom>
          <a:ln w="7620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xmlns="" val="732529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2288721"/>
            <a:ext cx="8229600" cy="4525963"/>
          </a:xfrm>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23837" y="1402896"/>
            <a:ext cx="8696325" cy="5429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TextBox 3"/>
          <p:cNvSpPr txBox="1"/>
          <p:nvPr/>
        </p:nvSpPr>
        <p:spPr>
          <a:xfrm>
            <a:off x="801768" y="3979160"/>
            <a:ext cx="7751096" cy="369332"/>
          </a:xfrm>
          <a:prstGeom prst="rect">
            <a:avLst/>
          </a:prstGeom>
          <a:noFill/>
        </p:spPr>
        <p:txBody>
          <a:bodyPr wrap="none" rtlCol="0">
            <a:spAutoFit/>
          </a:bodyPr>
          <a:lstStyle/>
          <a:p>
            <a:r>
              <a:rPr lang="en-US" b="1" dirty="0" smtClean="0">
                <a:solidFill>
                  <a:srgbClr val="FF0000"/>
                </a:solidFill>
              </a:rPr>
              <a:t>(Volume of water AND object) – (Volume of water ALONE) = (Volume of Object)</a:t>
            </a:r>
            <a:endParaRPr lang="en-US" b="1" dirty="0">
              <a:solidFill>
                <a:srgbClr val="FF0000"/>
              </a:solidFill>
            </a:endParaRPr>
          </a:p>
        </p:txBody>
      </p:sp>
      <p:sp>
        <p:nvSpPr>
          <p:cNvPr id="5" name="TextBox 4"/>
          <p:cNvSpPr txBox="1"/>
          <p:nvPr/>
        </p:nvSpPr>
        <p:spPr>
          <a:xfrm>
            <a:off x="1828799" y="6022521"/>
            <a:ext cx="4528291" cy="369332"/>
          </a:xfrm>
          <a:prstGeom prst="rect">
            <a:avLst/>
          </a:prstGeom>
          <a:noFill/>
        </p:spPr>
        <p:txBody>
          <a:bodyPr wrap="none" rtlCol="0">
            <a:spAutoFit/>
          </a:bodyPr>
          <a:lstStyle/>
          <a:p>
            <a:r>
              <a:rPr lang="en-US" b="1" dirty="0" smtClean="0">
                <a:solidFill>
                  <a:srgbClr val="FF0000"/>
                </a:solidFill>
              </a:rPr>
              <a:t>Density = (Mass of object)/(volume of object)</a:t>
            </a:r>
            <a:endParaRPr lang="en-US" b="1" dirty="0">
              <a:solidFill>
                <a:srgbClr val="FF0000"/>
              </a:solidFill>
            </a:endParaRPr>
          </a:p>
        </p:txBody>
      </p:sp>
      <p:sp>
        <p:nvSpPr>
          <p:cNvPr id="6" name="TextBox 5"/>
          <p:cNvSpPr txBox="1"/>
          <p:nvPr/>
        </p:nvSpPr>
        <p:spPr>
          <a:xfrm>
            <a:off x="416718" y="0"/>
            <a:ext cx="8310562" cy="1477328"/>
          </a:xfrm>
          <a:prstGeom prst="rect">
            <a:avLst/>
          </a:prstGeom>
          <a:noFill/>
        </p:spPr>
        <p:txBody>
          <a:bodyPr wrap="square" rtlCol="0">
            <a:spAutoFit/>
          </a:bodyPr>
          <a:lstStyle/>
          <a:p>
            <a:r>
              <a:rPr lang="en-US" dirty="0" smtClean="0"/>
              <a:t>Here’s what your lab report sheet looks like: </a:t>
            </a:r>
          </a:p>
          <a:p>
            <a:r>
              <a:rPr lang="en-US" dirty="0" smtClean="0"/>
              <a:t>You’ll need to fill out all of the boxes with either measurements or calculations.</a:t>
            </a:r>
          </a:p>
          <a:p>
            <a:r>
              <a:rPr lang="en-US" dirty="0" smtClean="0"/>
              <a:t>I’ve noted whether each box will come from something that you will MEASURE or something you will CALCULATE from your measurements.</a:t>
            </a:r>
          </a:p>
          <a:p>
            <a:r>
              <a:rPr lang="en-US" dirty="0" smtClean="0"/>
              <a:t>My notes to help you are in </a:t>
            </a:r>
            <a:r>
              <a:rPr lang="en-US" dirty="0" smtClean="0">
                <a:solidFill>
                  <a:srgbClr val="FF0000"/>
                </a:solidFill>
              </a:rPr>
              <a:t>RED</a:t>
            </a:r>
            <a:endParaRPr lang="en-US" dirty="0">
              <a:solidFill>
                <a:srgbClr val="FF0000"/>
              </a:solidFill>
            </a:endParaRPr>
          </a:p>
        </p:txBody>
      </p:sp>
      <p:sp>
        <p:nvSpPr>
          <p:cNvPr id="7" name="TextBox 6"/>
          <p:cNvSpPr txBox="1"/>
          <p:nvPr/>
        </p:nvSpPr>
        <p:spPr>
          <a:xfrm>
            <a:off x="1676399" y="2776000"/>
            <a:ext cx="1010854" cy="369332"/>
          </a:xfrm>
          <a:prstGeom prst="rect">
            <a:avLst/>
          </a:prstGeom>
          <a:noFill/>
        </p:spPr>
        <p:txBody>
          <a:bodyPr wrap="none" rtlCol="0">
            <a:spAutoFit/>
          </a:bodyPr>
          <a:lstStyle/>
          <a:p>
            <a:r>
              <a:rPr lang="en-US" b="1" dirty="0" smtClean="0">
                <a:solidFill>
                  <a:srgbClr val="FF0000"/>
                </a:solidFill>
              </a:rPr>
              <a:t>measure</a:t>
            </a:r>
            <a:endParaRPr lang="en-US" b="1" dirty="0">
              <a:solidFill>
                <a:srgbClr val="FF0000"/>
              </a:solidFill>
            </a:endParaRPr>
          </a:p>
        </p:txBody>
      </p:sp>
      <p:sp>
        <p:nvSpPr>
          <p:cNvPr id="9" name="TextBox 8"/>
          <p:cNvSpPr txBox="1"/>
          <p:nvPr/>
        </p:nvSpPr>
        <p:spPr>
          <a:xfrm>
            <a:off x="3063533" y="2785297"/>
            <a:ext cx="1010854" cy="369332"/>
          </a:xfrm>
          <a:prstGeom prst="rect">
            <a:avLst/>
          </a:prstGeom>
          <a:noFill/>
        </p:spPr>
        <p:txBody>
          <a:bodyPr wrap="none" rtlCol="0">
            <a:spAutoFit/>
          </a:bodyPr>
          <a:lstStyle/>
          <a:p>
            <a:r>
              <a:rPr lang="en-US" b="1" dirty="0" smtClean="0">
                <a:solidFill>
                  <a:srgbClr val="FF0000"/>
                </a:solidFill>
              </a:rPr>
              <a:t>measure</a:t>
            </a:r>
            <a:endParaRPr lang="en-US" b="1" dirty="0">
              <a:solidFill>
                <a:srgbClr val="FF0000"/>
              </a:solidFill>
            </a:endParaRPr>
          </a:p>
        </p:txBody>
      </p:sp>
      <p:sp>
        <p:nvSpPr>
          <p:cNvPr id="10" name="TextBox 9"/>
          <p:cNvSpPr txBox="1"/>
          <p:nvPr/>
        </p:nvSpPr>
        <p:spPr>
          <a:xfrm>
            <a:off x="4724399" y="2785297"/>
            <a:ext cx="1010854" cy="369332"/>
          </a:xfrm>
          <a:prstGeom prst="rect">
            <a:avLst/>
          </a:prstGeom>
          <a:noFill/>
        </p:spPr>
        <p:txBody>
          <a:bodyPr wrap="none" rtlCol="0">
            <a:spAutoFit/>
          </a:bodyPr>
          <a:lstStyle/>
          <a:p>
            <a:r>
              <a:rPr lang="en-US" b="1" dirty="0" smtClean="0">
                <a:solidFill>
                  <a:srgbClr val="FF0000"/>
                </a:solidFill>
              </a:rPr>
              <a:t>measure</a:t>
            </a:r>
            <a:endParaRPr lang="en-US" b="1" dirty="0">
              <a:solidFill>
                <a:srgbClr val="FF0000"/>
              </a:solidFill>
            </a:endParaRPr>
          </a:p>
        </p:txBody>
      </p:sp>
      <p:sp>
        <p:nvSpPr>
          <p:cNvPr id="8" name="TextBox 7"/>
          <p:cNvSpPr txBox="1"/>
          <p:nvPr/>
        </p:nvSpPr>
        <p:spPr>
          <a:xfrm>
            <a:off x="6095999" y="2646797"/>
            <a:ext cx="1166858" cy="646331"/>
          </a:xfrm>
          <a:prstGeom prst="rect">
            <a:avLst/>
          </a:prstGeom>
          <a:noFill/>
        </p:spPr>
        <p:txBody>
          <a:bodyPr wrap="none" rtlCol="0">
            <a:spAutoFit/>
          </a:bodyPr>
          <a:lstStyle/>
          <a:p>
            <a:r>
              <a:rPr lang="en-US" b="1" dirty="0" smtClean="0">
                <a:solidFill>
                  <a:srgbClr val="FF0000"/>
                </a:solidFill>
              </a:rPr>
              <a:t>calculate</a:t>
            </a:r>
          </a:p>
          <a:p>
            <a:r>
              <a:rPr lang="en-US" b="1" dirty="0" smtClean="0">
                <a:solidFill>
                  <a:srgbClr val="FF0000"/>
                </a:solidFill>
              </a:rPr>
              <a:t>See below</a:t>
            </a:r>
          </a:p>
        </p:txBody>
      </p:sp>
      <p:sp>
        <p:nvSpPr>
          <p:cNvPr id="12" name="TextBox 11"/>
          <p:cNvSpPr txBox="1"/>
          <p:nvPr/>
        </p:nvSpPr>
        <p:spPr>
          <a:xfrm>
            <a:off x="7398779" y="2669949"/>
            <a:ext cx="1166858" cy="646331"/>
          </a:xfrm>
          <a:prstGeom prst="rect">
            <a:avLst/>
          </a:prstGeom>
          <a:noFill/>
        </p:spPr>
        <p:txBody>
          <a:bodyPr wrap="none" rtlCol="0">
            <a:spAutoFit/>
          </a:bodyPr>
          <a:lstStyle/>
          <a:p>
            <a:r>
              <a:rPr lang="en-US" b="1" dirty="0" smtClean="0">
                <a:solidFill>
                  <a:srgbClr val="FF0000"/>
                </a:solidFill>
              </a:rPr>
              <a:t>calculate</a:t>
            </a:r>
          </a:p>
          <a:p>
            <a:r>
              <a:rPr lang="en-US" b="1" dirty="0" smtClean="0">
                <a:solidFill>
                  <a:srgbClr val="FF0000"/>
                </a:solidFill>
              </a:rPr>
              <a:t>See below</a:t>
            </a:r>
          </a:p>
        </p:txBody>
      </p:sp>
    </p:spTree>
    <p:extLst>
      <p:ext uri="{BB962C8B-B14F-4D97-AF65-F5344CB8AC3E}">
        <p14:creationId xmlns:p14="http://schemas.microsoft.com/office/powerpoint/2010/main" xmlns="" val="730125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Density of Liquids</a:t>
            </a:r>
            <a:endParaRPr lang="en-US" dirty="0"/>
          </a:p>
        </p:txBody>
      </p:sp>
      <p:sp>
        <p:nvSpPr>
          <p:cNvPr id="3" name="Content Placeholder 2"/>
          <p:cNvSpPr>
            <a:spLocks noGrp="1"/>
          </p:cNvSpPr>
          <p:nvPr>
            <p:ph idx="1"/>
          </p:nvPr>
        </p:nvSpPr>
        <p:spPr>
          <a:xfrm>
            <a:off x="533400" y="1066801"/>
            <a:ext cx="8229600" cy="2895600"/>
          </a:xfrm>
        </p:spPr>
        <p:txBody>
          <a:bodyPr>
            <a:normAutofit fontScale="85000" lnSpcReduction="20000"/>
          </a:bodyPr>
          <a:lstStyle/>
          <a:p>
            <a:r>
              <a:rPr lang="en-US" dirty="0" smtClean="0"/>
              <a:t>Throughout the rest of the lab you will be measuring the mass of your liquid IN your graduated cylinder. The masses you measure will be the SUM of the masses of the graduated cylinder AND your liquid of interest.</a:t>
            </a:r>
          </a:p>
          <a:p>
            <a:r>
              <a:rPr lang="en-US" dirty="0" smtClean="0"/>
              <a:t>You will want to measure the mass of your DRY graduated cylinder and record it right away! That way you can easily find the value and use it for calculations as needed.</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38138" y="4800600"/>
            <a:ext cx="8467725" cy="18002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TextBox 3"/>
          <p:cNvSpPr txBox="1"/>
          <p:nvPr/>
        </p:nvSpPr>
        <p:spPr>
          <a:xfrm>
            <a:off x="561109" y="3999452"/>
            <a:ext cx="7952433" cy="646331"/>
          </a:xfrm>
          <a:prstGeom prst="rect">
            <a:avLst/>
          </a:prstGeom>
          <a:noFill/>
        </p:spPr>
        <p:txBody>
          <a:bodyPr wrap="none" rtlCol="0">
            <a:spAutoFit/>
          </a:bodyPr>
          <a:lstStyle/>
          <a:p>
            <a:r>
              <a:rPr lang="en-US" dirty="0" smtClean="0"/>
              <a:t>Here’s what your lab report looks like:</a:t>
            </a:r>
          </a:p>
          <a:p>
            <a:r>
              <a:rPr lang="en-US" dirty="0" smtClean="0"/>
              <a:t>Make sure you measure and record the mass of your graduated cylinder right away!</a:t>
            </a:r>
            <a:endParaRPr lang="en-US" dirty="0"/>
          </a:p>
        </p:txBody>
      </p:sp>
      <p:sp>
        <p:nvSpPr>
          <p:cNvPr id="6" name="TextBox 5"/>
          <p:cNvSpPr txBox="1"/>
          <p:nvPr/>
        </p:nvSpPr>
        <p:spPr>
          <a:xfrm>
            <a:off x="5181600" y="5700712"/>
            <a:ext cx="1010854" cy="369332"/>
          </a:xfrm>
          <a:prstGeom prst="rect">
            <a:avLst/>
          </a:prstGeom>
          <a:noFill/>
        </p:spPr>
        <p:txBody>
          <a:bodyPr wrap="none" rtlCol="0">
            <a:spAutoFit/>
          </a:bodyPr>
          <a:lstStyle/>
          <a:p>
            <a:r>
              <a:rPr lang="en-US" b="1" dirty="0" smtClean="0">
                <a:solidFill>
                  <a:srgbClr val="FF0000"/>
                </a:solidFill>
              </a:rPr>
              <a:t>measure</a:t>
            </a:r>
            <a:endParaRPr lang="en-US" b="1" dirty="0">
              <a:solidFill>
                <a:srgbClr val="FF0000"/>
              </a:solidFill>
            </a:endParaRPr>
          </a:p>
        </p:txBody>
      </p:sp>
    </p:spTree>
    <p:extLst>
      <p:ext uri="{BB962C8B-B14F-4D97-AF65-F5344CB8AC3E}">
        <p14:creationId xmlns:p14="http://schemas.microsoft.com/office/powerpoint/2010/main" xmlns="" val="2473979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Calculating the density of liquids</a:t>
            </a:r>
            <a:endParaRPr lang="en-US" dirty="0"/>
          </a:p>
        </p:txBody>
      </p:sp>
      <p:sp>
        <p:nvSpPr>
          <p:cNvPr id="3" name="Content Placeholder 2"/>
          <p:cNvSpPr>
            <a:spLocks noGrp="1"/>
          </p:cNvSpPr>
          <p:nvPr>
            <p:ph idx="1"/>
          </p:nvPr>
        </p:nvSpPr>
        <p:spPr>
          <a:xfrm>
            <a:off x="457200" y="1143000"/>
            <a:ext cx="8229600" cy="4525963"/>
          </a:xfrm>
        </p:spPr>
        <p:txBody>
          <a:bodyPr>
            <a:normAutofit fontScale="85000" lnSpcReduction="10000"/>
          </a:bodyPr>
          <a:lstStyle/>
          <a:p>
            <a:r>
              <a:rPr lang="en-US" dirty="0" smtClean="0"/>
              <a:t>The volume of the liquid can be measured with the graduated cylinder.  Record the volume in your table.</a:t>
            </a:r>
          </a:p>
          <a:p>
            <a:r>
              <a:rPr lang="en-US" dirty="0" smtClean="0"/>
              <a:t>Measure the mass of the liquid in your graduated cylinder and record the value in your table.</a:t>
            </a:r>
          </a:p>
          <a:p>
            <a:r>
              <a:rPr lang="en-US" dirty="0" smtClean="0"/>
              <a:t>Repeat as necessary for other volumes of liquid and/or other types of liquid. </a:t>
            </a:r>
          </a:p>
          <a:p>
            <a:r>
              <a:rPr lang="en-US" dirty="0" smtClean="0"/>
              <a:t>Before you calculate density, you will need to calculate the mass of the liquid alone. This can be found by subtracting the mass of your graduated cylinder from the mass of the water and graduated cylinder together.</a:t>
            </a:r>
          </a:p>
        </p:txBody>
      </p:sp>
      <p:sp>
        <p:nvSpPr>
          <p:cNvPr id="4" name="TextBox 3"/>
          <p:cNvSpPr txBox="1"/>
          <p:nvPr/>
        </p:nvSpPr>
        <p:spPr>
          <a:xfrm>
            <a:off x="6927" y="5606534"/>
            <a:ext cx="9237209" cy="369332"/>
          </a:xfrm>
          <a:prstGeom prst="rect">
            <a:avLst/>
          </a:prstGeom>
          <a:noFill/>
        </p:spPr>
        <p:txBody>
          <a:bodyPr wrap="none" rtlCol="0">
            <a:spAutoFit/>
          </a:bodyPr>
          <a:lstStyle/>
          <a:p>
            <a:r>
              <a:rPr lang="en-US" b="1" dirty="0" smtClean="0">
                <a:solidFill>
                  <a:srgbClr val="FF0000"/>
                </a:solidFill>
              </a:rPr>
              <a:t>(mass of water AND graduated cylinder) – (mass of graduated cylinder) = (mass of water alone)</a:t>
            </a:r>
            <a:endParaRPr lang="en-US" b="1" dirty="0">
              <a:solidFill>
                <a:srgbClr val="FF0000"/>
              </a:solidFill>
            </a:endParaRPr>
          </a:p>
        </p:txBody>
      </p:sp>
    </p:spTree>
    <p:extLst>
      <p:ext uri="{BB962C8B-B14F-4D97-AF65-F5344CB8AC3E}">
        <p14:creationId xmlns:p14="http://schemas.microsoft.com/office/powerpoint/2010/main" xmlns="" val="4197817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8907" y="-6927"/>
            <a:ext cx="8145093" cy="684717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6" name="TextBox 5"/>
          <p:cNvSpPr txBox="1"/>
          <p:nvPr/>
        </p:nvSpPr>
        <p:spPr>
          <a:xfrm>
            <a:off x="0" y="561109"/>
            <a:ext cx="1596334" cy="307777"/>
          </a:xfrm>
          <a:prstGeom prst="rect">
            <a:avLst/>
          </a:prstGeom>
          <a:noFill/>
        </p:spPr>
        <p:txBody>
          <a:bodyPr wrap="none" rtlCol="0">
            <a:spAutoFit/>
          </a:bodyPr>
          <a:lstStyle/>
          <a:p>
            <a:r>
              <a:rPr lang="en-US" sz="1400" dirty="0" smtClean="0"/>
              <a:t>1</a:t>
            </a:r>
            <a:r>
              <a:rPr lang="en-US" sz="1400" baseline="30000" dirty="0" smtClean="0"/>
              <a:t>st</a:t>
            </a:r>
            <a:r>
              <a:rPr lang="en-US" sz="1400" dirty="0" smtClean="0"/>
              <a:t> volume of water</a:t>
            </a:r>
            <a:endParaRPr lang="en-US" sz="1400" dirty="0"/>
          </a:p>
        </p:txBody>
      </p:sp>
      <p:sp>
        <p:nvSpPr>
          <p:cNvPr id="9" name="TextBox 8"/>
          <p:cNvSpPr txBox="1"/>
          <p:nvPr/>
        </p:nvSpPr>
        <p:spPr>
          <a:xfrm>
            <a:off x="0" y="988138"/>
            <a:ext cx="1636154" cy="307777"/>
          </a:xfrm>
          <a:prstGeom prst="rect">
            <a:avLst/>
          </a:prstGeom>
          <a:noFill/>
        </p:spPr>
        <p:txBody>
          <a:bodyPr wrap="none" rtlCol="0">
            <a:spAutoFit/>
          </a:bodyPr>
          <a:lstStyle/>
          <a:p>
            <a:r>
              <a:rPr lang="en-US" sz="1400" dirty="0" smtClean="0"/>
              <a:t>2</a:t>
            </a:r>
            <a:r>
              <a:rPr lang="en-US" sz="1400" baseline="30000" dirty="0" smtClean="0"/>
              <a:t>nd</a:t>
            </a:r>
            <a:r>
              <a:rPr lang="en-US" sz="1400" dirty="0" smtClean="0"/>
              <a:t> volume of water</a:t>
            </a:r>
            <a:endParaRPr lang="en-US" sz="1400" dirty="0"/>
          </a:p>
        </p:txBody>
      </p:sp>
      <p:sp>
        <p:nvSpPr>
          <p:cNvPr id="10" name="TextBox 9"/>
          <p:cNvSpPr txBox="1"/>
          <p:nvPr/>
        </p:nvSpPr>
        <p:spPr>
          <a:xfrm>
            <a:off x="1981200" y="561109"/>
            <a:ext cx="1010854" cy="369332"/>
          </a:xfrm>
          <a:prstGeom prst="rect">
            <a:avLst/>
          </a:prstGeom>
          <a:noFill/>
        </p:spPr>
        <p:txBody>
          <a:bodyPr wrap="none" rtlCol="0">
            <a:spAutoFit/>
          </a:bodyPr>
          <a:lstStyle/>
          <a:p>
            <a:r>
              <a:rPr lang="en-US" b="1" dirty="0" smtClean="0">
                <a:solidFill>
                  <a:srgbClr val="FF0000"/>
                </a:solidFill>
              </a:rPr>
              <a:t>measure</a:t>
            </a:r>
            <a:endParaRPr lang="en-US" b="1" dirty="0">
              <a:solidFill>
                <a:srgbClr val="FF0000"/>
              </a:solidFill>
            </a:endParaRPr>
          </a:p>
        </p:txBody>
      </p:sp>
      <p:sp>
        <p:nvSpPr>
          <p:cNvPr id="11" name="TextBox 10"/>
          <p:cNvSpPr txBox="1"/>
          <p:nvPr/>
        </p:nvSpPr>
        <p:spPr>
          <a:xfrm>
            <a:off x="1981200" y="898175"/>
            <a:ext cx="1010854" cy="369332"/>
          </a:xfrm>
          <a:prstGeom prst="rect">
            <a:avLst/>
          </a:prstGeom>
          <a:noFill/>
        </p:spPr>
        <p:txBody>
          <a:bodyPr wrap="none" rtlCol="0">
            <a:spAutoFit/>
          </a:bodyPr>
          <a:lstStyle/>
          <a:p>
            <a:r>
              <a:rPr lang="en-US" b="1" dirty="0" smtClean="0">
                <a:solidFill>
                  <a:srgbClr val="FF0000"/>
                </a:solidFill>
              </a:rPr>
              <a:t>measure</a:t>
            </a:r>
            <a:endParaRPr lang="en-US" b="1" dirty="0">
              <a:solidFill>
                <a:srgbClr val="FF0000"/>
              </a:solidFill>
            </a:endParaRPr>
          </a:p>
        </p:txBody>
      </p:sp>
      <p:sp>
        <p:nvSpPr>
          <p:cNvPr id="12" name="TextBox 11"/>
          <p:cNvSpPr txBox="1"/>
          <p:nvPr/>
        </p:nvSpPr>
        <p:spPr>
          <a:xfrm>
            <a:off x="4571861" y="561109"/>
            <a:ext cx="1010854" cy="369332"/>
          </a:xfrm>
          <a:prstGeom prst="rect">
            <a:avLst/>
          </a:prstGeom>
          <a:noFill/>
        </p:spPr>
        <p:txBody>
          <a:bodyPr wrap="none" rtlCol="0">
            <a:spAutoFit/>
          </a:bodyPr>
          <a:lstStyle/>
          <a:p>
            <a:r>
              <a:rPr lang="en-US" b="1" dirty="0" smtClean="0">
                <a:solidFill>
                  <a:srgbClr val="FF0000"/>
                </a:solidFill>
              </a:rPr>
              <a:t>measure</a:t>
            </a:r>
            <a:endParaRPr lang="en-US" b="1" dirty="0">
              <a:solidFill>
                <a:srgbClr val="FF0000"/>
              </a:solidFill>
            </a:endParaRPr>
          </a:p>
        </p:txBody>
      </p:sp>
      <p:sp>
        <p:nvSpPr>
          <p:cNvPr id="13" name="TextBox 12"/>
          <p:cNvSpPr txBox="1"/>
          <p:nvPr/>
        </p:nvSpPr>
        <p:spPr>
          <a:xfrm>
            <a:off x="4571861" y="926583"/>
            <a:ext cx="1010854" cy="369332"/>
          </a:xfrm>
          <a:prstGeom prst="rect">
            <a:avLst/>
          </a:prstGeom>
          <a:noFill/>
        </p:spPr>
        <p:txBody>
          <a:bodyPr wrap="none" rtlCol="0">
            <a:spAutoFit/>
          </a:bodyPr>
          <a:lstStyle/>
          <a:p>
            <a:r>
              <a:rPr lang="en-US" b="1" dirty="0" smtClean="0">
                <a:solidFill>
                  <a:srgbClr val="FF0000"/>
                </a:solidFill>
              </a:rPr>
              <a:t>measure</a:t>
            </a:r>
            <a:endParaRPr lang="en-US" b="1" dirty="0">
              <a:solidFill>
                <a:srgbClr val="FF0000"/>
              </a:solidFill>
            </a:endParaRPr>
          </a:p>
        </p:txBody>
      </p:sp>
      <p:sp>
        <p:nvSpPr>
          <p:cNvPr id="14" name="TextBox 13"/>
          <p:cNvSpPr txBox="1"/>
          <p:nvPr/>
        </p:nvSpPr>
        <p:spPr>
          <a:xfrm>
            <a:off x="140638" y="1905000"/>
            <a:ext cx="9237209" cy="369332"/>
          </a:xfrm>
          <a:prstGeom prst="rect">
            <a:avLst/>
          </a:prstGeom>
          <a:noFill/>
        </p:spPr>
        <p:txBody>
          <a:bodyPr wrap="none" rtlCol="0">
            <a:spAutoFit/>
          </a:bodyPr>
          <a:lstStyle/>
          <a:p>
            <a:r>
              <a:rPr lang="en-US" b="1" dirty="0" smtClean="0">
                <a:solidFill>
                  <a:srgbClr val="FF0000"/>
                </a:solidFill>
              </a:rPr>
              <a:t>(mass of water AND graduated cylinder) – (mass of graduated cylinder) = (mass of water alone)</a:t>
            </a:r>
            <a:endParaRPr lang="en-US" b="1" dirty="0">
              <a:solidFill>
                <a:srgbClr val="FF0000"/>
              </a:solidFill>
            </a:endParaRPr>
          </a:p>
        </p:txBody>
      </p:sp>
      <p:sp>
        <p:nvSpPr>
          <p:cNvPr id="15" name="TextBox 14"/>
          <p:cNvSpPr txBox="1"/>
          <p:nvPr/>
        </p:nvSpPr>
        <p:spPr>
          <a:xfrm>
            <a:off x="0" y="3657600"/>
            <a:ext cx="9237209" cy="369332"/>
          </a:xfrm>
          <a:prstGeom prst="rect">
            <a:avLst/>
          </a:prstGeom>
          <a:noFill/>
        </p:spPr>
        <p:txBody>
          <a:bodyPr wrap="none" rtlCol="0">
            <a:spAutoFit/>
          </a:bodyPr>
          <a:lstStyle/>
          <a:p>
            <a:r>
              <a:rPr lang="en-US" b="1" dirty="0" smtClean="0">
                <a:solidFill>
                  <a:srgbClr val="FF0000"/>
                </a:solidFill>
              </a:rPr>
              <a:t>(mass of water AND graduated cylinder) – (mass of graduated cylinder) = (mass of water alone)</a:t>
            </a:r>
            <a:endParaRPr lang="en-US" b="1" dirty="0">
              <a:solidFill>
                <a:srgbClr val="FF0000"/>
              </a:solidFill>
            </a:endParaRPr>
          </a:p>
        </p:txBody>
      </p:sp>
      <p:sp>
        <p:nvSpPr>
          <p:cNvPr id="8" name="TextBox 7"/>
          <p:cNvSpPr txBox="1"/>
          <p:nvPr/>
        </p:nvSpPr>
        <p:spPr>
          <a:xfrm>
            <a:off x="2133600" y="4953000"/>
            <a:ext cx="6401496" cy="369332"/>
          </a:xfrm>
          <a:prstGeom prst="rect">
            <a:avLst/>
          </a:prstGeom>
          <a:noFill/>
        </p:spPr>
        <p:txBody>
          <a:bodyPr wrap="none" rtlCol="0">
            <a:spAutoFit/>
          </a:bodyPr>
          <a:lstStyle/>
          <a:p>
            <a:r>
              <a:rPr lang="en-US" b="1" dirty="0" smtClean="0">
                <a:solidFill>
                  <a:srgbClr val="FF0000"/>
                </a:solidFill>
              </a:rPr>
              <a:t>Density = (mass of 1</a:t>
            </a:r>
            <a:r>
              <a:rPr lang="en-US" b="1" baseline="30000" dirty="0" smtClean="0">
                <a:solidFill>
                  <a:srgbClr val="FF0000"/>
                </a:solidFill>
              </a:rPr>
              <a:t>st</a:t>
            </a:r>
            <a:r>
              <a:rPr lang="en-US" b="1" dirty="0" smtClean="0">
                <a:solidFill>
                  <a:srgbClr val="FF0000"/>
                </a:solidFill>
              </a:rPr>
              <a:t> water sample)/(volume of 1</a:t>
            </a:r>
            <a:r>
              <a:rPr lang="en-US" b="1" baseline="30000" dirty="0" smtClean="0">
                <a:solidFill>
                  <a:srgbClr val="FF0000"/>
                </a:solidFill>
              </a:rPr>
              <a:t>st</a:t>
            </a:r>
            <a:r>
              <a:rPr lang="en-US" b="1" dirty="0" smtClean="0">
                <a:solidFill>
                  <a:srgbClr val="FF0000"/>
                </a:solidFill>
              </a:rPr>
              <a:t> water sample</a:t>
            </a:r>
            <a:endParaRPr lang="en-US" b="1" dirty="0">
              <a:solidFill>
                <a:srgbClr val="FF0000"/>
              </a:solidFill>
            </a:endParaRPr>
          </a:p>
        </p:txBody>
      </p:sp>
      <p:sp>
        <p:nvSpPr>
          <p:cNvPr id="17" name="TextBox 16"/>
          <p:cNvSpPr txBox="1"/>
          <p:nvPr/>
        </p:nvSpPr>
        <p:spPr>
          <a:xfrm>
            <a:off x="2133600" y="6172200"/>
            <a:ext cx="6510757" cy="369332"/>
          </a:xfrm>
          <a:prstGeom prst="rect">
            <a:avLst/>
          </a:prstGeom>
          <a:noFill/>
        </p:spPr>
        <p:txBody>
          <a:bodyPr wrap="none" rtlCol="0">
            <a:spAutoFit/>
          </a:bodyPr>
          <a:lstStyle/>
          <a:p>
            <a:r>
              <a:rPr lang="en-US" b="1" dirty="0" smtClean="0">
                <a:solidFill>
                  <a:srgbClr val="FF0000"/>
                </a:solidFill>
              </a:rPr>
              <a:t>Density = (mass of 2</a:t>
            </a:r>
            <a:r>
              <a:rPr lang="en-US" b="1" baseline="30000" dirty="0" smtClean="0">
                <a:solidFill>
                  <a:srgbClr val="FF0000"/>
                </a:solidFill>
              </a:rPr>
              <a:t>nd</a:t>
            </a:r>
            <a:r>
              <a:rPr lang="en-US" b="1" dirty="0" smtClean="0">
                <a:solidFill>
                  <a:srgbClr val="FF0000"/>
                </a:solidFill>
              </a:rPr>
              <a:t> water sample)/(volume of 2</a:t>
            </a:r>
            <a:r>
              <a:rPr lang="en-US" b="1" baseline="30000" dirty="0" smtClean="0">
                <a:solidFill>
                  <a:srgbClr val="FF0000"/>
                </a:solidFill>
              </a:rPr>
              <a:t>nd</a:t>
            </a:r>
            <a:r>
              <a:rPr lang="en-US" b="1" dirty="0" smtClean="0">
                <a:solidFill>
                  <a:srgbClr val="FF0000"/>
                </a:solidFill>
              </a:rPr>
              <a:t> water sample</a:t>
            </a:r>
            <a:endParaRPr lang="en-US" b="1" dirty="0">
              <a:solidFill>
                <a:srgbClr val="FF0000"/>
              </a:solidFill>
            </a:endParaRPr>
          </a:p>
        </p:txBody>
      </p:sp>
      <p:sp>
        <p:nvSpPr>
          <p:cNvPr id="18" name="TextBox 17"/>
          <p:cNvSpPr txBox="1"/>
          <p:nvPr/>
        </p:nvSpPr>
        <p:spPr>
          <a:xfrm>
            <a:off x="6400800" y="621176"/>
            <a:ext cx="2150973" cy="369332"/>
          </a:xfrm>
          <a:prstGeom prst="rect">
            <a:avLst/>
          </a:prstGeom>
          <a:noFill/>
        </p:spPr>
        <p:txBody>
          <a:bodyPr wrap="none" rtlCol="0">
            <a:spAutoFit/>
          </a:bodyPr>
          <a:lstStyle/>
          <a:p>
            <a:r>
              <a:rPr lang="en-US" b="1" dirty="0" smtClean="0">
                <a:solidFill>
                  <a:srgbClr val="FF0000"/>
                </a:solidFill>
              </a:rPr>
              <a:t>Calculate, See below</a:t>
            </a:r>
          </a:p>
        </p:txBody>
      </p:sp>
      <p:sp>
        <p:nvSpPr>
          <p:cNvPr id="19" name="TextBox 18"/>
          <p:cNvSpPr txBox="1"/>
          <p:nvPr/>
        </p:nvSpPr>
        <p:spPr>
          <a:xfrm>
            <a:off x="6423492" y="926583"/>
            <a:ext cx="2150973" cy="369332"/>
          </a:xfrm>
          <a:prstGeom prst="rect">
            <a:avLst/>
          </a:prstGeom>
          <a:noFill/>
        </p:spPr>
        <p:txBody>
          <a:bodyPr wrap="none" rtlCol="0">
            <a:spAutoFit/>
          </a:bodyPr>
          <a:lstStyle/>
          <a:p>
            <a:r>
              <a:rPr lang="en-US" b="1" dirty="0" smtClean="0">
                <a:solidFill>
                  <a:srgbClr val="FF0000"/>
                </a:solidFill>
              </a:rPr>
              <a:t>Calculate, See below</a:t>
            </a:r>
          </a:p>
        </p:txBody>
      </p:sp>
    </p:spTree>
    <p:extLst>
      <p:ext uri="{BB962C8B-B14F-4D97-AF65-F5344CB8AC3E}">
        <p14:creationId xmlns:p14="http://schemas.microsoft.com/office/powerpoint/2010/main" xmlns="" val="484904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The calculations for the other liquids is done in the same way as was done for water.</a:t>
            </a:r>
          </a:p>
          <a:p>
            <a:pPr lvl="1"/>
            <a:r>
              <a:rPr lang="en-US" dirty="0" smtClean="0"/>
              <a:t>Measure and record volume of liquid</a:t>
            </a:r>
          </a:p>
          <a:p>
            <a:pPr lvl="1"/>
            <a:r>
              <a:rPr lang="en-US" dirty="0" smtClean="0"/>
              <a:t>Measure and record mass of liquid in graduated cylinder</a:t>
            </a:r>
          </a:p>
          <a:p>
            <a:pPr lvl="1"/>
            <a:r>
              <a:rPr lang="en-US" dirty="0" smtClean="0"/>
              <a:t>Calculate mass of liquid alone by subtracting mass of graduated cylinder from mass recorded above</a:t>
            </a:r>
          </a:p>
          <a:p>
            <a:pPr lvl="1"/>
            <a:r>
              <a:rPr lang="en-US" dirty="0" smtClean="0"/>
              <a:t>Calculate density of liquid by dividing mass of liquid alone by the volume of the liquid.</a:t>
            </a:r>
          </a:p>
          <a:p>
            <a:pPr lvl="1"/>
            <a:endParaRPr lang="en-US" dirty="0"/>
          </a:p>
          <a:p>
            <a:pPr lvl="1"/>
            <a:r>
              <a:rPr lang="en-US" dirty="0" smtClean="0"/>
              <a:t>Good luck and don’t hesitate to contact your TA with questions!</a:t>
            </a:r>
            <a:endParaRPr lang="en-US" dirty="0"/>
          </a:p>
        </p:txBody>
      </p:sp>
    </p:spTree>
    <p:extLst>
      <p:ext uri="{BB962C8B-B14F-4D97-AF65-F5344CB8AC3E}">
        <p14:creationId xmlns:p14="http://schemas.microsoft.com/office/powerpoint/2010/main" xmlns="" val="3547597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2501</TotalTime>
  <Words>601</Words>
  <Application>Microsoft Office PowerPoint</Application>
  <PresentationFormat>On-screen Show (4:3)</PresentationFormat>
  <Paragraphs>53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Hints and Tricks  Density Lab</vt:lpstr>
      <vt:lpstr>Measuring Density by Water Displacement</vt:lpstr>
      <vt:lpstr>Slide 3</vt:lpstr>
      <vt:lpstr>Density of Liquids</vt:lpstr>
      <vt:lpstr>Calculating the density of liquids</vt:lpstr>
      <vt:lpstr>Slide 6</vt:lpstr>
      <vt:lpstr>Slide 7</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Hints and Tricks  Density Lab</dc:title>
  <dc:creator>Alison</dc:creator>
  <cp:lastModifiedBy>Windows User</cp:lastModifiedBy>
  <cp:revision>10</cp:revision>
  <dcterms:created xsi:type="dcterms:W3CDTF">2014-05-27T18:16:55Z</dcterms:created>
  <dcterms:modified xsi:type="dcterms:W3CDTF">2017-05-28T11:13:31Z</dcterms:modified>
</cp:coreProperties>
</file>